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8" r:id="rId2"/>
    <p:sldId id="279" r:id="rId3"/>
    <p:sldId id="282" r:id="rId4"/>
    <p:sldId id="283" r:id="rId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85" autoAdjust="0"/>
    <p:restoredTop sz="94614" autoAdjust="0"/>
  </p:normalViewPr>
  <p:slideViewPr>
    <p:cSldViewPr>
      <p:cViewPr>
        <p:scale>
          <a:sx n="66" d="100"/>
          <a:sy n="66" d="100"/>
        </p:scale>
        <p:origin x="-15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A29C816-A498-46AD-8402-FB0D3DC600F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15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1A969-797D-4C42-8F46-B0644A7957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442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E5452-A7E6-4ABD-B563-6E1C54F40F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11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E642C-B33E-4FA0-A46B-AF230D04DC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445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92E00-FA9D-4D19-9DAF-63062AFD70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45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80921-7D86-4AC9-A6B4-B74C569A83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96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F7DE2-9314-4E9B-A444-7F3B7D88110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34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1A06A-0ACC-4C0E-AC47-024BF63FC8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304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06991-6274-457D-A211-48CF5C94CCB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781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80020-FBDA-4536-8E25-D71A3349F0B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5495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78269-C6CC-41C1-95AC-4E7C2304C05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037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D87E8-8CD1-4860-9761-E319295DC3B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00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de-DE"/>
              <a:t>© Dr. rer. pol. Jens Siebel, 2011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08C17AE-DF6A-4CD3-832F-F5693D6571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ußzeilenplatzhalt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© Dr. rer. pol. Jens Siebel, 2011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400" b="1" smtClean="0"/>
              <a:t>Beispiel </a:t>
            </a:r>
            <a:r>
              <a:rPr lang="de-DE" sz="2400" b="1" smtClean="0">
                <a:solidFill>
                  <a:schemeClr val="tx1"/>
                </a:solidFill>
              </a:rPr>
              <a:t>7.2.2</a:t>
            </a:r>
            <a:r>
              <a:rPr lang="de-DE" sz="2400" b="1" smtClean="0"/>
              <a:t> (Lineare Optimierung)</a:t>
            </a:r>
          </a:p>
        </p:txBody>
      </p:sp>
      <p:sp>
        <p:nvSpPr>
          <p:cNvPr id="2052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2053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/>
          </a:p>
        </p:txBody>
      </p:sp>
      <p:sp>
        <p:nvSpPr>
          <p:cNvPr id="2054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2055" name="Text Box 33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2056" name="Text Box 34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2057" name="Text Box 35"/>
          <p:cNvSpPr txBox="1">
            <a:spLocks noChangeArrowheads="1"/>
          </p:cNvSpPr>
          <p:nvPr/>
        </p:nvSpPr>
        <p:spPr bwMode="auto">
          <a:xfrm>
            <a:off x="611188" y="1412875"/>
            <a:ext cx="7345362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Wir lösen das lineare Optimierungsproblem:</a:t>
            </a:r>
          </a:p>
          <a:p>
            <a:pPr algn="just" eaLnBrk="1" hangingPunct="1">
              <a:spcBef>
                <a:spcPct val="50000"/>
              </a:spcBef>
            </a:pPr>
            <a:r>
              <a:rPr lang="de-DE" sz="2800"/>
              <a:t>Zielfunktion: z(x, y)=x-y+1</a:t>
            </a:r>
            <a:r>
              <a:rPr lang="de-DE" sz="2800">
                <a:cs typeface="Arial" charset="0"/>
              </a:rPr>
              <a:t>→min!</a:t>
            </a:r>
          </a:p>
          <a:p>
            <a:pPr algn="just" eaLnBrk="1" hangingPunct="1">
              <a:spcBef>
                <a:spcPct val="50000"/>
              </a:spcBef>
            </a:pPr>
            <a:r>
              <a:rPr lang="de-DE" sz="2800">
                <a:cs typeface="Arial" charset="0"/>
              </a:rPr>
              <a:t>Nebenbedingungen: 1	x≥0, y≥0</a:t>
            </a:r>
          </a:p>
          <a:p>
            <a:pPr algn="just" eaLnBrk="1" hangingPunct="1">
              <a:spcBef>
                <a:spcPct val="50000"/>
              </a:spcBef>
            </a:pPr>
            <a:r>
              <a:rPr lang="de-DE" sz="2800">
                <a:cs typeface="Arial" charset="0"/>
              </a:rPr>
              <a:t>			      2	y≤-2</a:t>
            </a:r>
            <a:r>
              <a:rPr lang="en-US" sz="2800">
                <a:cs typeface="Arial" charset="0"/>
              </a:rPr>
              <a:t>·x+8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cs typeface="Arial" charset="0"/>
              </a:rPr>
              <a:t>			      3	y≥x-3</a:t>
            </a:r>
          </a:p>
        </p:txBody>
      </p:sp>
      <p:sp>
        <p:nvSpPr>
          <p:cNvPr id="2058" name="Oval 49"/>
          <p:cNvSpPr>
            <a:spLocks noChangeArrowheads="1"/>
          </p:cNvSpPr>
          <p:nvPr/>
        </p:nvSpPr>
        <p:spPr bwMode="auto">
          <a:xfrm>
            <a:off x="3924300" y="2781300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9" name="Oval 50"/>
          <p:cNvSpPr>
            <a:spLocks noChangeArrowheads="1"/>
          </p:cNvSpPr>
          <p:nvPr/>
        </p:nvSpPr>
        <p:spPr bwMode="auto">
          <a:xfrm>
            <a:off x="3924300" y="3429000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0" name="Oval 51"/>
          <p:cNvSpPr>
            <a:spLocks noChangeArrowheads="1"/>
          </p:cNvSpPr>
          <p:nvPr/>
        </p:nvSpPr>
        <p:spPr bwMode="auto">
          <a:xfrm>
            <a:off x="3924300" y="4076700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© Dr. rer. pol. Jens Siebel, 2011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400" b="1" smtClean="0"/>
              <a:t>Beispiel </a:t>
            </a:r>
            <a:r>
              <a:rPr lang="de-DE" sz="2400" b="1" smtClean="0">
                <a:solidFill>
                  <a:schemeClr val="tx1"/>
                </a:solidFill>
              </a:rPr>
              <a:t>7.2.2</a:t>
            </a:r>
            <a:r>
              <a:rPr lang="de-DE" sz="2400" b="1" smtClean="0"/>
              <a:t> (Lineare Optimierung)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95288" y="1125538"/>
            <a:ext cx="73453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>
                <a:cs typeface="Arial" charset="0"/>
              </a:rPr>
              <a:t>Lösungsraum ermitteln: </a:t>
            </a:r>
            <a:endParaRPr lang="en-US" sz="2800">
              <a:cs typeface="Arial" charset="0"/>
            </a:endParaRPr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684213" y="184467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684213" y="1773238"/>
            <a:ext cx="26638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1  x≥0, y≥0</a:t>
            </a:r>
          </a:p>
          <a:p>
            <a:pPr eaLnBrk="1" hangingPunct="1">
              <a:spcBef>
                <a:spcPct val="50000"/>
              </a:spcBef>
            </a:pPr>
            <a:endParaRPr lang="de-DE" sz="2800"/>
          </a:p>
        </p:txBody>
      </p:sp>
      <p:pic>
        <p:nvPicPr>
          <p:cNvPr id="57360" name="Picture 16" descr="Beispiel 722 für Powerpoint 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7175" y="1628775"/>
            <a:ext cx="4608513" cy="4468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684213" y="2420938"/>
            <a:ext cx="26638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2  y</a:t>
            </a:r>
            <a:r>
              <a:rPr lang="de-DE" sz="2800">
                <a:cs typeface="Arial" charset="0"/>
              </a:rPr>
              <a:t>≤-2</a:t>
            </a:r>
            <a:r>
              <a:rPr lang="en-US" sz="2800">
                <a:cs typeface="Arial" charset="0"/>
              </a:rPr>
              <a:t>·</a:t>
            </a:r>
            <a:r>
              <a:rPr lang="de-DE" sz="2800">
                <a:cs typeface="Arial" charset="0"/>
              </a:rPr>
              <a:t>x+8</a:t>
            </a:r>
          </a:p>
          <a:p>
            <a:pPr eaLnBrk="1" hangingPunct="1">
              <a:spcBef>
                <a:spcPct val="50000"/>
              </a:spcBef>
            </a:pPr>
            <a:endParaRPr lang="de-DE" sz="2800"/>
          </a:p>
        </p:txBody>
      </p:sp>
      <p:sp>
        <p:nvSpPr>
          <p:cNvPr id="57363" name="Oval 19"/>
          <p:cNvSpPr>
            <a:spLocks noChangeArrowheads="1"/>
          </p:cNvSpPr>
          <p:nvPr/>
        </p:nvSpPr>
        <p:spPr bwMode="auto">
          <a:xfrm>
            <a:off x="684213" y="249237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64" name="Oval 20"/>
          <p:cNvSpPr>
            <a:spLocks noChangeArrowheads="1"/>
          </p:cNvSpPr>
          <p:nvPr/>
        </p:nvSpPr>
        <p:spPr bwMode="auto">
          <a:xfrm>
            <a:off x="5219700" y="162877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65" name="Oval 21"/>
          <p:cNvSpPr>
            <a:spLocks noChangeArrowheads="1"/>
          </p:cNvSpPr>
          <p:nvPr/>
        </p:nvSpPr>
        <p:spPr bwMode="auto">
          <a:xfrm>
            <a:off x="8243888" y="479742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5148263" y="1557338"/>
            <a:ext cx="5746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1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8172450" y="4724400"/>
            <a:ext cx="574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2" grpId="0"/>
      <p:bldP spid="57363" grpId="0" animBg="1"/>
      <p:bldP spid="57364" grpId="0" animBg="1"/>
      <p:bldP spid="573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© Dr. rer. pol. Jens Siebel, 2011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400" b="1" smtClean="0"/>
              <a:t>Beispiel </a:t>
            </a:r>
            <a:r>
              <a:rPr lang="de-DE" sz="2400" b="1" smtClean="0">
                <a:solidFill>
                  <a:schemeClr val="tx1"/>
                </a:solidFill>
              </a:rPr>
              <a:t>7.2.2</a:t>
            </a:r>
            <a:r>
              <a:rPr lang="de-DE" sz="2400" b="1" smtClean="0"/>
              <a:t> (Lineare Optimierung)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95288" y="1125538"/>
            <a:ext cx="73453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>
                <a:cs typeface="Arial" charset="0"/>
              </a:rPr>
              <a:t>Lösungsraum ermitteln: </a:t>
            </a:r>
            <a:endParaRPr lang="en-US" sz="2800">
              <a:cs typeface="Arial" charset="0"/>
            </a:endParaRPr>
          </a:p>
        </p:txBody>
      </p:sp>
      <p:sp>
        <p:nvSpPr>
          <p:cNvPr id="4105" name="Oval 8"/>
          <p:cNvSpPr>
            <a:spLocks noChangeArrowheads="1"/>
          </p:cNvSpPr>
          <p:nvPr/>
        </p:nvSpPr>
        <p:spPr bwMode="auto">
          <a:xfrm>
            <a:off x="684213" y="184467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06" name="Text Box 9"/>
          <p:cNvSpPr txBox="1">
            <a:spLocks noChangeArrowheads="1"/>
          </p:cNvSpPr>
          <p:nvPr/>
        </p:nvSpPr>
        <p:spPr bwMode="auto">
          <a:xfrm>
            <a:off x="684213" y="1773238"/>
            <a:ext cx="26638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1  x≥0, y≥0</a:t>
            </a:r>
          </a:p>
          <a:p>
            <a:pPr eaLnBrk="1" hangingPunct="1">
              <a:spcBef>
                <a:spcPct val="50000"/>
              </a:spcBef>
            </a:pPr>
            <a:endParaRPr lang="de-DE" sz="2800"/>
          </a:p>
        </p:txBody>
      </p:sp>
      <p:pic>
        <p:nvPicPr>
          <p:cNvPr id="4107" name="Picture 10" descr="Beispiel 722 für Powerpoint 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7175" y="1628775"/>
            <a:ext cx="4608513" cy="4468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8" name="Text Box 11"/>
          <p:cNvSpPr txBox="1">
            <a:spLocks noChangeArrowheads="1"/>
          </p:cNvSpPr>
          <p:nvPr/>
        </p:nvSpPr>
        <p:spPr bwMode="auto">
          <a:xfrm>
            <a:off x="684213" y="2420938"/>
            <a:ext cx="26638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2  y</a:t>
            </a:r>
            <a:r>
              <a:rPr lang="de-DE" sz="2800">
                <a:cs typeface="Arial" charset="0"/>
              </a:rPr>
              <a:t>≤-2</a:t>
            </a:r>
            <a:r>
              <a:rPr lang="en-US" sz="2800">
                <a:cs typeface="Arial" charset="0"/>
              </a:rPr>
              <a:t>·</a:t>
            </a:r>
            <a:r>
              <a:rPr lang="de-DE" sz="2800">
                <a:cs typeface="Arial" charset="0"/>
              </a:rPr>
              <a:t>x+8</a:t>
            </a:r>
          </a:p>
          <a:p>
            <a:pPr eaLnBrk="1" hangingPunct="1">
              <a:spcBef>
                <a:spcPct val="50000"/>
              </a:spcBef>
            </a:pPr>
            <a:endParaRPr lang="de-DE" sz="2800"/>
          </a:p>
        </p:txBody>
      </p:sp>
      <p:sp>
        <p:nvSpPr>
          <p:cNvPr id="4109" name="Oval 12"/>
          <p:cNvSpPr>
            <a:spLocks noChangeArrowheads="1"/>
          </p:cNvSpPr>
          <p:nvPr/>
        </p:nvSpPr>
        <p:spPr bwMode="auto">
          <a:xfrm>
            <a:off x="684213" y="249237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10" name="Oval 13"/>
          <p:cNvSpPr>
            <a:spLocks noChangeArrowheads="1"/>
          </p:cNvSpPr>
          <p:nvPr/>
        </p:nvSpPr>
        <p:spPr bwMode="auto">
          <a:xfrm>
            <a:off x="5218113" y="162877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11" name="Oval 14"/>
          <p:cNvSpPr>
            <a:spLocks noChangeArrowheads="1"/>
          </p:cNvSpPr>
          <p:nvPr/>
        </p:nvSpPr>
        <p:spPr bwMode="auto">
          <a:xfrm>
            <a:off x="8243888" y="479742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12" name="Text Box 15"/>
          <p:cNvSpPr txBox="1">
            <a:spLocks noChangeArrowheads="1"/>
          </p:cNvSpPr>
          <p:nvPr/>
        </p:nvSpPr>
        <p:spPr bwMode="auto">
          <a:xfrm>
            <a:off x="5148263" y="1557338"/>
            <a:ext cx="5746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1</a:t>
            </a:r>
          </a:p>
        </p:txBody>
      </p:sp>
      <p:sp>
        <p:nvSpPr>
          <p:cNvPr id="4113" name="Text Box 16"/>
          <p:cNvSpPr txBox="1">
            <a:spLocks noChangeArrowheads="1"/>
          </p:cNvSpPr>
          <p:nvPr/>
        </p:nvSpPr>
        <p:spPr bwMode="auto">
          <a:xfrm>
            <a:off x="8172450" y="4724400"/>
            <a:ext cx="574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1</a:t>
            </a:r>
          </a:p>
        </p:txBody>
      </p:sp>
      <p:sp>
        <p:nvSpPr>
          <p:cNvPr id="4114" name="Line 17"/>
          <p:cNvSpPr>
            <a:spLocks noChangeShapeType="1"/>
          </p:cNvSpPr>
          <p:nvPr/>
        </p:nvSpPr>
        <p:spPr bwMode="auto">
          <a:xfrm>
            <a:off x="4932363" y="2565400"/>
            <a:ext cx="1366837" cy="273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15" name="Oval 18"/>
          <p:cNvSpPr>
            <a:spLocks noChangeArrowheads="1"/>
          </p:cNvSpPr>
          <p:nvPr/>
        </p:nvSpPr>
        <p:spPr bwMode="auto">
          <a:xfrm>
            <a:off x="5364163" y="2852738"/>
            <a:ext cx="431800" cy="433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16" name="Text Box 19"/>
          <p:cNvSpPr txBox="1">
            <a:spLocks noChangeArrowheads="1"/>
          </p:cNvSpPr>
          <p:nvPr/>
        </p:nvSpPr>
        <p:spPr bwMode="auto">
          <a:xfrm>
            <a:off x="5292725" y="278130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2</a:t>
            </a: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684213" y="2997200"/>
            <a:ext cx="2663825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3  y≥</a:t>
            </a:r>
            <a:r>
              <a:rPr lang="de-DE" sz="2800">
                <a:cs typeface="Arial" charset="0"/>
              </a:rPr>
              <a:t>x-3</a:t>
            </a:r>
          </a:p>
          <a:p>
            <a:pPr eaLnBrk="1" hangingPunct="1">
              <a:spcBef>
                <a:spcPct val="50000"/>
              </a:spcBef>
            </a:pPr>
            <a:endParaRPr lang="de-DE" sz="2800"/>
          </a:p>
        </p:txBody>
      </p:sp>
      <p:sp>
        <p:nvSpPr>
          <p:cNvPr id="61461" name="Oval 21"/>
          <p:cNvSpPr>
            <a:spLocks noChangeArrowheads="1"/>
          </p:cNvSpPr>
          <p:nvPr/>
        </p:nvSpPr>
        <p:spPr bwMode="auto">
          <a:xfrm>
            <a:off x="684213" y="3068638"/>
            <a:ext cx="431800" cy="433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2" name="Line 22"/>
          <p:cNvSpPr>
            <a:spLocks noChangeShapeType="1"/>
          </p:cNvSpPr>
          <p:nvPr/>
        </p:nvSpPr>
        <p:spPr bwMode="auto">
          <a:xfrm flipV="1">
            <a:off x="5940425" y="2924175"/>
            <a:ext cx="2376488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63" name="Oval 23"/>
          <p:cNvSpPr>
            <a:spLocks noChangeArrowheads="1"/>
          </p:cNvSpPr>
          <p:nvPr/>
        </p:nvSpPr>
        <p:spPr bwMode="auto">
          <a:xfrm>
            <a:off x="8101013" y="3141663"/>
            <a:ext cx="431800" cy="433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8027988" y="3068638"/>
            <a:ext cx="576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3</a:t>
            </a:r>
          </a:p>
        </p:txBody>
      </p:sp>
      <p:sp>
        <p:nvSpPr>
          <p:cNvPr id="61467" name="AutoShape 27"/>
          <p:cNvSpPr>
            <a:spLocks noChangeArrowheads="1"/>
          </p:cNvSpPr>
          <p:nvPr/>
        </p:nvSpPr>
        <p:spPr bwMode="auto">
          <a:xfrm>
            <a:off x="4932363" y="2636838"/>
            <a:ext cx="1223962" cy="2447925"/>
          </a:xfrm>
          <a:prstGeom prst="rtTriangle">
            <a:avLst/>
          </a:prstGeom>
          <a:solidFill>
            <a:srgbClr val="C0C0C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8" name="Rectangle 28"/>
          <p:cNvSpPr>
            <a:spLocks noChangeArrowheads="1"/>
          </p:cNvSpPr>
          <p:nvPr/>
        </p:nvSpPr>
        <p:spPr bwMode="auto">
          <a:xfrm>
            <a:off x="4932363" y="5084763"/>
            <a:ext cx="1008062" cy="215900"/>
          </a:xfrm>
          <a:prstGeom prst="rect">
            <a:avLst/>
          </a:prstGeom>
          <a:solidFill>
            <a:srgbClr val="C0C0C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9" name="AutoShape 29"/>
          <p:cNvSpPr>
            <a:spLocks noChangeArrowheads="1"/>
          </p:cNvSpPr>
          <p:nvPr/>
        </p:nvSpPr>
        <p:spPr bwMode="auto">
          <a:xfrm flipV="1">
            <a:off x="5940425" y="5084763"/>
            <a:ext cx="215900" cy="217487"/>
          </a:xfrm>
          <a:prstGeom prst="rtTriangle">
            <a:avLst/>
          </a:prstGeom>
          <a:solidFill>
            <a:srgbClr val="C0C0C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25" name="Line 30"/>
          <p:cNvSpPr>
            <a:spLocks noChangeShapeType="1"/>
          </p:cNvSpPr>
          <p:nvPr/>
        </p:nvSpPr>
        <p:spPr bwMode="auto">
          <a:xfrm flipH="1">
            <a:off x="5148263" y="3141663"/>
            <a:ext cx="714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26" name="Line 31"/>
          <p:cNvSpPr>
            <a:spLocks noChangeShapeType="1"/>
          </p:cNvSpPr>
          <p:nvPr/>
        </p:nvSpPr>
        <p:spPr bwMode="auto">
          <a:xfrm flipH="1">
            <a:off x="5219700" y="3357563"/>
            <a:ext cx="714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72" name="Line 32"/>
          <p:cNvSpPr>
            <a:spLocks noChangeShapeType="1"/>
          </p:cNvSpPr>
          <p:nvPr/>
        </p:nvSpPr>
        <p:spPr bwMode="auto">
          <a:xfrm flipH="1" flipV="1">
            <a:off x="7885113" y="2997200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73" name="Line 33"/>
          <p:cNvSpPr>
            <a:spLocks noChangeShapeType="1"/>
          </p:cNvSpPr>
          <p:nvPr/>
        </p:nvSpPr>
        <p:spPr bwMode="auto">
          <a:xfrm flipH="1" flipV="1">
            <a:off x="7740650" y="3141663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74" name="Rectangle 34"/>
          <p:cNvSpPr>
            <a:spLocks noChangeArrowheads="1"/>
          </p:cNvSpPr>
          <p:nvPr/>
        </p:nvSpPr>
        <p:spPr bwMode="auto">
          <a:xfrm>
            <a:off x="539750" y="3716338"/>
            <a:ext cx="792163" cy="433387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75" name="Text Box 35"/>
          <p:cNvSpPr txBox="1">
            <a:spLocks noChangeArrowheads="1"/>
          </p:cNvSpPr>
          <p:nvPr/>
        </p:nvSpPr>
        <p:spPr bwMode="auto">
          <a:xfrm>
            <a:off x="1331913" y="3644900"/>
            <a:ext cx="30241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2800"/>
              <a:t>Lösungsraum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0" grpId="0"/>
      <p:bldP spid="61461" grpId="0" animBg="1"/>
      <p:bldP spid="61462" grpId="0" animBg="1"/>
      <p:bldP spid="61463" grpId="0" animBg="1"/>
      <p:bldP spid="61464" grpId="0"/>
      <p:bldP spid="61467" grpId="0" animBg="1"/>
      <p:bldP spid="61468" grpId="0" animBg="1"/>
      <p:bldP spid="61469" grpId="0" animBg="1"/>
      <p:bldP spid="61472" grpId="0" animBg="1"/>
      <p:bldP spid="61473" grpId="0" animBg="1"/>
      <p:bldP spid="61474" grpId="0" animBg="1"/>
      <p:bldP spid="614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© Dr. rer. pol. Jens Siebel, 2011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400" b="1" smtClean="0"/>
              <a:t>Beispiel </a:t>
            </a:r>
            <a:r>
              <a:rPr lang="de-DE" sz="2400" b="1" smtClean="0">
                <a:solidFill>
                  <a:schemeClr val="tx1"/>
                </a:solidFill>
              </a:rPr>
              <a:t>7.2.2</a:t>
            </a:r>
            <a:r>
              <a:rPr lang="de-DE" sz="2400" b="1" smtClean="0"/>
              <a:t> (Lineare Optimierung)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/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/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395288" y="1125538"/>
            <a:ext cx="73453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>
                <a:cs typeface="Arial" charset="0"/>
              </a:rPr>
              <a:t>Minimum ermitteln: </a:t>
            </a:r>
            <a:endParaRPr lang="en-US" sz="2800">
              <a:cs typeface="Arial" charset="0"/>
            </a:endParaRPr>
          </a:p>
        </p:txBody>
      </p:sp>
      <p:pic>
        <p:nvPicPr>
          <p:cNvPr id="5129" name="Picture 10" descr="Beispiel 722 für Powerpoint 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7175" y="1628775"/>
            <a:ext cx="4608513" cy="4468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30" name="Oval 13"/>
          <p:cNvSpPr>
            <a:spLocks noChangeArrowheads="1"/>
          </p:cNvSpPr>
          <p:nvPr/>
        </p:nvSpPr>
        <p:spPr bwMode="auto">
          <a:xfrm>
            <a:off x="5218113" y="162877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1" name="Oval 14"/>
          <p:cNvSpPr>
            <a:spLocks noChangeArrowheads="1"/>
          </p:cNvSpPr>
          <p:nvPr/>
        </p:nvSpPr>
        <p:spPr bwMode="auto">
          <a:xfrm>
            <a:off x="8243888" y="4797425"/>
            <a:ext cx="431800" cy="433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2" name="Text Box 15"/>
          <p:cNvSpPr txBox="1">
            <a:spLocks noChangeArrowheads="1"/>
          </p:cNvSpPr>
          <p:nvPr/>
        </p:nvSpPr>
        <p:spPr bwMode="auto">
          <a:xfrm>
            <a:off x="5148263" y="1557338"/>
            <a:ext cx="5746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1</a:t>
            </a:r>
          </a:p>
        </p:txBody>
      </p:sp>
      <p:sp>
        <p:nvSpPr>
          <p:cNvPr id="5133" name="Text Box 16"/>
          <p:cNvSpPr txBox="1">
            <a:spLocks noChangeArrowheads="1"/>
          </p:cNvSpPr>
          <p:nvPr/>
        </p:nvSpPr>
        <p:spPr bwMode="auto">
          <a:xfrm>
            <a:off x="8172450" y="4724400"/>
            <a:ext cx="574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1</a:t>
            </a:r>
          </a:p>
        </p:txBody>
      </p:sp>
      <p:sp>
        <p:nvSpPr>
          <p:cNvPr id="5134" name="Line 17"/>
          <p:cNvSpPr>
            <a:spLocks noChangeShapeType="1"/>
          </p:cNvSpPr>
          <p:nvPr/>
        </p:nvSpPr>
        <p:spPr bwMode="auto">
          <a:xfrm>
            <a:off x="4933950" y="2565400"/>
            <a:ext cx="1366838" cy="273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5" name="Oval 18"/>
          <p:cNvSpPr>
            <a:spLocks noChangeArrowheads="1"/>
          </p:cNvSpPr>
          <p:nvPr/>
        </p:nvSpPr>
        <p:spPr bwMode="auto">
          <a:xfrm>
            <a:off x="5365750" y="2852738"/>
            <a:ext cx="431800" cy="433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6" name="Text Box 19"/>
          <p:cNvSpPr txBox="1">
            <a:spLocks noChangeArrowheads="1"/>
          </p:cNvSpPr>
          <p:nvPr/>
        </p:nvSpPr>
        <p:spPr bwMode="auto">
          <a:xfrm>
            <a:off x="5292725" y="278130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2</a:t>
            </a:r>
          </a:p>
        </p:txBody>
      </p:sp>
      <p:sp>
        <p:nvSpPr>
          <p:cNvPr id="5137" name="Text Box 20"/>
          <p:cNvSpPr txBox="1">
            <a:spLocks noChangeArrowheads="1"/>
          </p:cNvSpPr>
          <p:nvPr/>
        </p:nvSpPr>
        <p:spPr bwMode="auto">
          <a:xfrm>
            <a:off x="395288" y="1700213"/>
            <a:ext cx="3889375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z(x, y)=1</a:t>
            </a:r>
            <a:r>
              <a:rPr lang="en-US" sz="2800">
                <a:cs typeface="Arial" charset="0"/>
              </a:rPr>
              <a:t>·</a:t>
            </a:r>
            <a:r>
              <a:rPr lang="de-DE" sz="2800"/>
              <a:t>x-1</a:t>
            </a:r>
            <a:r>
              <a:rPr lang="en-US" sz="2800">
                <a:cs typeface="Arial" charset="0"/>
              </a:rPr>
              <a:t>·</a:t>
            </a:r>
            <a:r>
              <a:rPr lang="de-DE" sz="2800"/>
              <a:t>y+1</a:t>
            </a:r>
          </a:p>
          <a:p>
            <a:pPr algn="just" eaLnBrk="1" hangingPunct="1">
              <a:spcBef>
                <a:spcPct val="50000"/>
              </a:spcBef>
            </a:pPr>
            <a:r>
              <a:rPr lang="de-DE" sz="2800"/>
              <a:t>     (a=1&gt;0, b=-1&lt;0)</a:t>
            </a:r>
            <a:endParaRPr lang="de-DE" sz="2800"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de-DE" sz="2800"/>
          </a:p>
        </p:txBody>
      </p:sp>
      <p:sp>
        <p:nvSpPr>
          <p:cNvPr id="5138" name="Line 22"/>
          <p:cNvSpPr>
            <a:spLocks noChangeShapeType="1"/>
          </p:cNvSpPr>
          <p:nvPr/>
        </p:nvSpPr>
        <p:spPr bwMode="auto">
          <a:xfrm flipV="1">
            <a:off x="5940425" y="2924175"/>
            <a:ext cx="2376488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9" name="Oval 23"/>
          <p:cNvSpPr>
            <a:spLocks noChangeArrowheads="1"/>
          </p:cNvSpPr>
          <p:nvPr/>
        </p:nvSpPr>
        <p:spPr bwMode="auto">
          <a:xfrm>
            <a:off x="8101013" y="3141663"/>
            <a:ext cx="431800" cy="433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0" name="Text Box 24"/>
          <p:cNvSpPr txBox="1">
            <a:spLocks noChangeArrowheads="1"/>
          </p:cNvSpPr>
          <p:nvPr/>
        </p:nvSpPr>
        <p:spPr bwMode="auto">
          <a:xfrm>
            <a:off x="8027988" y="3068638"/>
            <a:ext cx="576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2800"/>
              <a:t>3</a:t>
            </a:r>
          </a:p>
        </p:txBody>
      </p:sp>
      <p:sp>
        <p:nvSpPr>
          <p:cNvPr id="5141" name="AutoShape 27"/>
          <p:cNvSpPr>
            <a:spLocks noChangeArrowheads="1"/>
          </p:cNvSpPr>
          <p:nvPr/>
        </p:nvSpPr>
        <p:spPr bwMode="auto">
          <a:xfrm>
            <a:off x="4932363" y="2636838"/>
            <a:ext cx="1223962" cy="2447925"/>
          </a:xfrm>
          <a:prstGeom prst="rtTriangle">
            <a:avLst/>
          </a:prstGeom>
          <a:solidFill>
            <a:srgbClr val="C0C0C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2" name="Rectangle 28"/>
          <p:cNvSpPr>
            <a:spLocks noChangeArrowheads="1"/>
          </p:cNvSpPr>
          <p:nvPr/>
        </p:nvSpPr>
        <p:spPr bwMode="auto">
          <a:xfrm>
            <a:off x="4932363" y="5084763"/>
            <a:ext cx="1008062" cy="215900"/>
          </a:xfrm>
          <a:prstGeom prst="rect">
            <a:avLst/>
          </a:prstGeom>
          <a:solidFill>
            <a:srgbClr val="C0C0C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3" name="AutoShape 29"/>
          <p:cNvSpPr>
            <a:spLocks noChangeArrowheads="1"/>
          </p:cNvSpPr>
          <p:nvPr/>
        </p:nvSpPr>
        <p:spPr bwMode="auto">
          <a:xfrm flipV="1">
            <a:off x="5940425" y="5084763"/>
            <a:ext cx="215900" cy="217487"/>
          </a:xfrm>
          <a:prstGeom prst="rtTriangle">
            <a:avLst/>
          </a:prstGeom>
          <a:solidFill>
            <a:srgbClr val="C0C0C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44" name="Line 30"/>
          <p:cNvSpPr>
            <a:spLocks noChangeShapeType="1"/>
          </p:cNvSpPr>
          <p:nvPr/>
        </p:nvSpPr>
        <p:spPr bwMode="auto">
          <a:xfrm flipH="1">
            <a:off x="5149850" y="3141663"/>
            <a:ext cx="714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45" name="Line 31"/>
          <p:cNvSpPr>
            <a:spLocks noChangeShapeType="1"/>
          </p:cNvSpPr>
          <p:nvPr/>
        </p:nvSpPr>
        <p:spPr bwMode="auto">
          <a:xfrm flipH="1">
            <a:off x="5218113" y="3357563"/>
            <a:ext cx="714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46" name="Line 32"/>
          <p:cNvSpPr>
            <a:spLocks noChangeShapeType="1"/>
          </p:cNvSpPr>
          <p:nvPr/>
        </p:nvSpPr>
        <p:spPr bwMode="auto">
          <a:xfrm flipH="1" flipV="1">
            <a:off x="7885113" y="2997200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47" name="Line 33"/>
          <p:cNvSpPr>
            <a:spLocks noChangeShapeType="1"/>
          </p:cNvSpPr>
          <p:nvPr/>
        </p:nvSpPr>
        <p:spPr bwMode="auto">
          <a:xfrm flipH="1" flipV="1">
            <a:off x="7740650" y="3141663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501" name="Text Box 37"/>
          <p:cNvSpPr txBox="1">
            <a:spLocks noChangeArrowheads="1"/>
          </p:cNvSpPr>
          <p:nvPr/>
        </p:nvSpPr>
        <p:spPr bwMode="auto">
          <a:xfrm>
            <a:off x="5076825" y="2276475"/>
            <a:ext cx="1152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min</a:t>
            </a:r>
            <a:r>
              <a:rPr lang="de-DE"/>
              <a:t>(0</a:t>
            </a:r>
            <a:r>
              <a:rPr lang="en-US">
                <a:cs typeface="Arial" charset="0"/>
              </a:rPr>
              <a:t>|8)</a:t>
            </a:r>
          </a:p>
        </p:txBody>
      </p:sp>
      <p:sp>
        <p:nvSpPr>
          <p:cNvPr id="62502" name="Text Box 38"/>
          <p:cNvSpPr txBox="1">
            <a:spLocks noChangeArrowheads="1"/>
          </p:cNvSpPr>
          <p:nvPr/>
        </p:nvSpPr>
        <p:spPr bwMode="auto">
          <a:xfrm>
            <a:off x="395288" y="2781300"/>
            <a:ext cx="37449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Geradengleichung durch den Nullpunkt:</a:t>
            </a:r>
          </a:p>
        </p:txBody>
      </p:sp>
      <p:graphicFrame>
        <p:nvGraphicFramePr>
          <p:cNvPr id="62676" name="Group 212"/>
          <p:cNvGraphicFramePr>
            <a:graphicFrameLocks noGrp="1"/>
          </p:cNvGraphicFramePr>
          <p:nvPr/>
        </p:nvGraphicFramePr>
        <p:xfrm>
          <a:off x="323850" y="3500438"/>
          <a:ext cx="3155950" cy="992187"/>
        </p:xfrm>
        <a:graphic>
          <a:graphicData uri="http://schemas.openxmlformats.org/drawingml/2006/table">
            <a:tbl>
              <a:tblPr/>
              <a:tblGrid>
                <a:gridCol w="706438"/>
                <a:gridCol w="354012"/>
                <a:gridCol w="666750"/>
                <a:gridCol w="504825"/>
                <a:gridCol w="923925"/>
              </a:tblGrid>
              <a:tr h="50323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y=-    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·</a:t>
                      </a: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x=-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·x=x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2622" name="Group 158"/>
          <p:cNvGraphicFramePr>
            <a:graphicFrameLocks noGrp="1"/>
          </p:cNvGraphicFramePr>
          <p:nvPr/>
        </p:nvGraphicFramePr>
        <p:xfrm>
          <a:off x="468313" y="4292600"/>
          <a:ext cx="3455987" cy="518048"/>
        </p:xfrm>
        <a:graphic>
          <a:graphicData uri="http://schemas.openxmlformats.org/drawingml/2006/table">
            <a:tbl>
              <a:tblPr/>
              <a:tblGrid>
                <a:gridCol w="3455987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Für a&gt;0, b&lt;0 gilt: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63" name="Line 99"/>
          <p:cNvSpPr>
            <a:spLocks noChangeShapeType="1"/>
          </p:cNvSpPr>
          <p:nvPr/>
        </p:nvSpPr>
        <p:spPr bwMode="auto">
          <a:xfrm flipV="1">
            <a:off x="971550" y="4868863"/>
            <a:ext cx="1152525" cy="360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569" name="Line 105"/>
          <p:cNvSpPr>
            <a:spLocks noChangeShapeType="1"/>
          </p:cNvSpPr>
          <p:nvPr/>
        </p:nvSpPr>
        <p:spPr bwMode="auto">
          <a:xfrm flipH="1" flipV="1">
            <a:off x="1042988" y="4868863"/>
            <a:ext cx="1444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570" name="Line 106"/>
          <p:cNvSpPr>
            <a:spLocks noChangeShapeType="1"/>
          </p:cNvSpPr>
          <p:nvPr/>
        </p:nvSpPr>
        <p:spPr bwMode="auto">
          <a:xfrm>
            <a:off x="1763713" y="5013325"/>
            <a:ext cx="1444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571" name="Text Box 107"/>
          <p:cNvSpPr txBox="1">
            <a:spLocks noChangeArrowheads="1"/>
          </p:cNvSpPr>
          <p:nvPr/>
        </p:nvSpPr>
        <p:spPr bwMode="auto">
          <a:xfrm>
            <a:off x="1908175" y="5013325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z steigt</a:t>
            </a:r>
          </a:p>
        </p:txBody>
      </p:sp>
      <p:sp>
        <p:nvSpPr>
          <p:cNvPr id="62573" name="Text Box 109"/>
          <p:cNvSpPr txBox="1">
            <a:spLocks noChangeArrowheads="1"/>
          </p:cNvSpPr>
          <p:nvPr/>
        </p:nvSpPr>
        <p:spPr bwMode="auto">
          <a:xfrm>
            <a:off x="395288" y="4652963"/>
            <a:ext cx="936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z fällt</a:t>
            </a:r>
          </a:p>
        </p:txBody>
      </p:sp>
      <p:sp>
        <p:nvSpPr>
          <p:cNvPr id="62574" name="Text Box 110"/>
          <p:cNvSpPr txBox="1">
            <a:spLocks noChangeArrowheads="1"/>
          </p:cNvSpPr>
          <p:nvPr/>
        </p:nvSpPr>
        <p:spPr bwMode="auto">
          <a:xfrm>
            <a:off x="323850" y="5373688"/>
            <a:ext cx="3311525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de-DE" sz="2800"/>
              <a:t>Wert von z in P</a:t>
            </a:r>
            <a:r>
              <a:rPr lang="de-DE" sz="2800" baseline="-25000"/>
              <a:t>min</a:t>
            </a:r>
            <a:r>
              <a:rPr lang="de-DE" sz="2800"/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de-DE" sz="2800"/>
              <a:t>z(0, 8)=0-8+1=-7</a:t>
            </a:r>
            <a:endParaRPr lang="de-DE" sz="2800"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de-DE" sz="2800"/>
          </a:p>
        </p:txBody>
      </p:sp>
      <p:sp>
        <p:nvSpPr>
          <p:cNvPr id="5168" name="Line 111"/>
          <p:cNvSpPr>
            <a:spLocks noChangeShapeType="1"/>
          </p:cNvSpPr>
          <p:nvPr/>
        </p:nvSpPr>
        <p:spPr bwMode="auto">
          <a:xfrm flipV="1">
            <a:off x="1547813" y="2133600"/>
            <a:ext cx="1444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69" name="Line 112"/>
          <p:cNvSpPr>
            <a:spLocks noChangeShapeType="1"/>
          </p:cNvSpPr>
          <p:nvPr/>
        </p:nvSpPr>
        <p:spPr bwMode="auto">
          <a:xfrm flipV="1">
            <a:off x="2411413" y="21336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677" name="Line 213"/>
          <p:cNvSpPr>
            <a:spLocks noChangeShapeType="1"/>
          </p:cNvSpPr>
          <p:nvPr/>
        </p:nvSpPr>
        <p:spPr bwMode="auto">
          <a:xfrm rot="-5400000">
            <a:off x="4356894" y="3212306"/>
            <a:ext cx="2663825" cy="2665413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489" name="Line 25"/>
          <p:cNvSpPr>
            <a:spLocks noChangeShapeType="1"/>
          </p:cNvSpPr>
          <p:nvPr/>
        </p:nvSpPr>
        <p:spPr bwMode="auto">
          <a:xfrm rot="-5400000">
            <a:off x="4140200" y="3429000"/>
            <a:ext cx="2663825" cy="2663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500" name="Oval 36"/>
          <p:cNvSpPr>
            <a:spLocks noChangeArrowheads="1"/>
          </p:cNvSpPr>
          <p:nvPr/>
        </p:nvSpPr>
        <p:spPr bwMode="auto">
          <a:xfrm>
            <a:off x="4859338" y="2517775"/>
            <a:ext cx="144462" cy="1444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0.08924 L -0.05903 -0.3093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2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01" grpId="0" autoUpdateAnimBg="0"/>
      <p:bldP spid="62502" grpId="0" autoUpdateAnimBg="0"/>
      <p:bldP spid="62563" grpId="0" animBg="1"/>
      <p:bldP spid="62569" grpId="0" animBg="1"/>
      <p:bldP spid="62570" grpId="0" animBg="1"/>
      <p:bldP spid="62571" grpId="0" autoUpdateAnimBg="0"/>
      <p:bldP spid="62573" grpId="0" autoUpdateAnimBg="0"/>
      <p:bldP spid="62574" grpId="0" autoUpdateAnimBg="0"/>
      <p:bldP spid="62677" grpId="0" animBg="1"/>
      <p:bldP spid="62677" grpId="1" animBg="1"/>
      <p:bldP spid="62489" grpId="0" animBg="1"/>
      <p:bldP spid="62500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Bildschirmpräsentation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6" baseType="lpstr">
      <vt:lpstr>Arial</vt:lpstr>
      <vt:lpstr>Standarddesign</vt:lpstr>
      <vt:lpstr>Beispiel 7.2.2 (Lineare Optimierung)</vt:lpstr>
      <vt:lpstr>Beispiel 7.2.2 (Lineare Optimierung)</vt:lpstr>
      <vt:lpstr>Beispiel 7.2.2 (Lineare Optimierung)</vt:lpstr>
      <vt:lpstr>Beispiel 7.2.2 (Lineare Optimierung)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7.2.2 (Lineare Optimierung)</dc:title>
  <dc:creator>Dr. rer. pol. Jens Siebel</dc:creator>
  <cp:lastModifiedBy>Dr. Jens Siebel</cp:lastModifiedBy>
  <cp:revision>228</cp:revision>
  <dcterms:created xsi:type="dcterms:W3CDTF">2008-09-12T19:28:17Z</dcterms:created>
  <dcterms:modified xsi:type="dcterms:W3CDTF">2012-03-12T10:25:22Z</dcterms:modified>
</cp:coreProperties>
</file>